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63" r:id="rId2"/>
    <p:sldId id="257" r:id="rId3"/>
    <p:sldId id="262" r:id="rId4"/>
    <p:sldId id="272" r:id="rId5"/>
    <p:sldId id="264" r:id="rId6"/>
    <p:sldId id="265" r:id="rId7"/>
    <p:sldId id="266" r:id="rId8"/>
    <p:sldId id="267" r:id="rId9"/>
    <p:sldId id="268" r:id="rId10"/>
    <p:sldId id="269" r:id="rId11"/>
    <p:sldId id="274" r:id="rId12"/>
    <p:sldId id="270" r:id="rId13"/>
    <p:sldId id="27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85226" autoAdjust="0"/>
  </p:normalViewPr>
  <p:slideViewPr>
    <p:cSldViewPr snapToGrid="0">
      <p:cViewPr>
        <p:scale>
          <a:sx n="73" d="100"/>
          <a:sy n="73" d="100"/>
        </p:scale>
        <p:origin x="-420"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AF5D55-9ECA-40EC-BA26-6423338D6F32}" type="datetimeFigureOut">
              <a:rPr lang="en-US" smtClean="0"/>
              <a:t>12/6/2018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58FB23-AA3B-4FE9-8B1B-1A5C7210C221}" type="slidenum">
              <a:rPr lang="en-US" smtClean="0"/>
              <a:t>‹#›</a:t>
            </a:fld>
            <a:endParaRPr lang="en-US"/>
          </a:p>
        </p:txBody>
      </p:sp>
    </p:spTree>
    <p:extLst>
      <p:ext uri="{BB962C8B-B14F-4D97-AF65-F5344CB8AC3E}">
        <p14:creationId xmlns:p14="http://schemas.microsoft.com/office/powerpoint/2010/main" val="1319335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Substance</a:t>
            </a:r>
            <a:r>
              <a:rPr lang="en-US" baseline="0" dirty="0" smtClean="0">
                <a:latin typeface="Times New Roman" panose="02020603050405020304" pitchFamily="18" charset="0"/>
                <a:cs typeface="Times New Roman" panose="02020603050405020304" pitchFamily="18" charset="0"/>
              </a:rPr>
              <a:t> abuse among teenagers is the onset of a tradition of abuse that persists to adulthood. To prevent and break such a sequence, therefore, involved stakeholders should work hard to ensure that they prevent the practice at its found. It is for this reason that this paper shall focus on methods that can be used to prevent drug and substance abuse among teenagers.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2</a:t>
            </a:fld>
            <a:endParaRPr lang="en-US"/>
          </a:p>
        </p:txBody>
      </p:sp>
    </p:spTree>
    <p:extLst>
      <p:ext uri="{BB962C8B-B14F-4D97-AF65-F5344CB8AC3E}">
        <p14:creationId xmlns:p14="http://schemas.microsoft.com/office/powerpoint/2010/main" val="2836890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Teenagers are at an elevated risk for drug and substance</a:t>
            </a:r>
            <a:r>
              <a:rPr lang="en-US" baseline="0" dirty="0" smtClean="0">
                <a:latin typeface="Times New Roman" panose="02020603050405020304" pitchFamily="18" charset="0"/>
                <a:cs typeface="Times New Roman" panose="02020603050405020304" pitchFamily="18" charset="0"/>
              </a:rPr>
              <a:t> abuse because of the unique experiences of their age. Transitioning through middle and elementary schools creates stress among the students who may fall into substance abuse as an escape mechanism. Through this transition, they experience peer pressure and their desire to fit in the social circles may lead to drug abuse (</a:t>
            </a:r>
            <a:r>
              <a:rPr lang="en-US" dirty="0" smtClean="0">
                <a:latin typeface="Times New Roman" panose="02020603050405020304" pitchFamily="18" charset="0"/>
                <a:cs typeface="Times New Roman" panose="02020603050405020304" pitchFamily="18" charset="0"/>
              </a:rPr>
              <a:t>Wells, </a:t>
            </a:r>
            <a:r>
              <a:rPr lang="en-US" dirty="0" err="1" smtClean="0">
                <a:latin typeface="Times New Roman" panose="02020603050405020304" pitchFamily="18" charset="0"/>
                <a:cs typeface="Times New Roman" panose="02020603050405020304" pitchFamily="18" charset="0"/>
              </a:rPr>
              <a:t>Lemak</a:t>
            </a:r>
            <a:r>
              <a:rPr lang="en-US" dirty="0" smtClean="0">
                <a:latin typeface="Times New Roman" panose="02020603050405020304" pitchFamily="18" charset="0"/>
                <a:cs typeface="Times New Roman" panose="02020603050405020304" pitchFamily="18" charset="0"/>
              </a:rPr>
              <a:t>, &amp; </a:t>
            </a:r>
            <a:r>
              <a:rPr lang="en-US" dirty="0" err="1" smtClean="0">
                <a:latin typeface="Times New Roman" panose="02020603050405020304" pitchFamily="18" charset="0"/>
                <a:cs typeface="Times New Roman" panose="02020603050405020304" pitchFamily="18" charset="0"/>
              </a:rPr>
              <a:t>D’Aunno</a:t>
            </a:r>
            <a:r>
              <a:rPr lang="en-US" dirty="0" smtClean="0">
                <a:latin typeface="Times New Roman" panose="02020603050405020304" pitchFamily="18" charset="0"/>
                <a:cs typeface="Times New Roman" panose="02020603050405020304" pitchFamily="18" charset="0"/>
              </a:rPr>
              <a:t>, 2006)</a:t>
            </a:r>
            <a:r>
              <a:rPr lang="en-US" baseline="0" dirty="0" smtClean="0">
                <a:latin typeface="Times New Roman" panose="02020603050405020304" pitchFamily="18" charset="0"/>
                <a:cs typeface="Times New Roman" panose="02020603050405020304" pitchFamily="18" charset="0"/>
              </a:rPr>
              <a:t>. The physical and hormonal changes they undergo during puberty creates instability in their decision making and without proper guidance, they make wrong choices.  Finally, teenagers who come from broken families with histories of various forms of abuse are at higher risk for substance abuse.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3</a:t>
            </a:fld>
            <a:endParaRPr lang="en-US"/>
          </a:p>
        </p:txBody>
      </p:sp>
    </p:spTree>
    <p:extLst>
      <p:ext uri="{BB962C8B-B14F-4D97-AF65-F5344CB8AC3E}">
        <p14:creationId xmlns:p14="http://schemas.microsoft.com/office/powerpoint/2010/main" val="1573485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Teenagers need to be taught the risks and dangers of drug</a:t>
            </a:r>
            <a:r>
              <a:rPr lang="en-US" baseline="0" dirty="0" smtClean="0">
                <a:latin typeface="Times New Roman" panose="02020603050405020304" pitchFamily="18" charset="0"/>
                <a:cs typeface="Times New Roman" panose="02020603050405020304" pitchFamily="18" charset="0"/>
              </a:rPr>
              <a:t> and substance abuse. This is more so because they are susceptible to poor judgement as they lack knowledge on the effects of substance abuse, they undergo adolescent changes, and may have poor role models and social ideals (Nation et al…, 2003). Such an education will open their eyes and enable them to make wise decisions regarding their lives.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5</a:t>
            </a:fld>
            <a:endParaRPr lang="en-US"/>
          </a:p>
        </p:txBody>
      </p:sp>
    </p:spTree>
    <p:extLst>
      <p:ext uri="{BB962C8B-B14F-4D97-AF65-F5344CB8AC3E}">
        <p14:creationId xmlns:p14="http://schemas.microsoft.com/office/powerpoint/2010/main" val="1114641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Peer pressure is a pronounced problem for teenagers as they transition through academic</a:t>
            </a:r>
            <a:r>
              <a:rPr lang="en-US" baseline="0" dirty="0" smtClean="0">
                <a:latin typeface="Times New Roman" panose="02020603050405020304" pitchFamily="18" charset="0"/>
                <a:cs typeface="Times New Roman" panose="02020603050405020304" pitchFamily="18" charset="0"/>
              </a:rPr>
              <a:t> grades and as they try to establish their identities as developing adults. The desire to belong and be accepted into certain social circles can compel the students to engage in drugs and substance abuse. Teachers and parents should teach these teenagers on how they can deal with peer pressure such as maintaining the right companies, having high self-esteem and confidence, and not fearing to stand firm for what they believe is right.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6</a:t>
            </a:fld>
            <a:endParaRPr lang="en-US"/>
          </a:p>
        </p:txBody>
      </p:sp>
    </p:spTree>
    <p:extLst>
      <p:ext uri="{BB962C8B-B14F-4D97-AF65-F5344CB8AC3E}">
        <p14:creationId xmlns:p14="http://schemas.microsoft.com/office/powerpoint/2010/main" val="10977961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Parents</a:t>
            </a:r>
            <a:r>
              <a:rPr lang="en-US" baseline="0" dirty="0" smtClean="0">
                <a:latin typeface="Times New Roman" panose="02020603050405020304" pitchFamily="18" charset="0"/>
                <a:cs typeface="Times New Roman" panose="02020603050405020304" pitchFamily="18" charset="0"/>
              </a:rPr>
              <a:t> and guardians have a big role to play in preventing teenagers from drug and substance abuse. They need to be good role models to the children and teach them morals and values that will keep them away from the practice. They should protect their children from any form of abuse that may lead to mental illness for them and ensure that their homes are safe for proper upbringing of the child. Parents should also work alongside teachers and any other stakeholders to implement interventions that are aimed at preventing their children from drug and substance abuse.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7</a:t>
            </a:fld>
            <a:endParaRPr lang="en-US"/>
          </a:p>
        </p:txBody>
      </p:sp>
    </p:spTree>
    <p:extLst>
      <p:ext uri="{BB962C8B-B14F-4D97-AF65-F5344CB8AC3E}">
        <p14:creationId xmlns:p14="http://schemas.microsoft.com/office/powerpoint/2010/main" val="3389059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Some cases may require</a:t>
            </a:r>
            <a:r>
              <a:rPr lang="en-US" baseline="0" dirty="0" smtClean="0">
                <a:latin typeface="Times New Roman" panose="02020603050405020304" pitchFamily="18" charset="0"/>
                <a:cs typeface="Times New Roman" panose="02020603050405020304" pitchFamily="18" charset="0"/>
              </a:rPr>
              <a:t> professional intervention for teenagers that may exhibit tendencies of drug  and substance abuse. Both parents and teachers should take initiative to seek help for such cases, especially where teenagers exhibit signs of mental illness. The government and medical practitioners should also give special attention to cases of mental health among teenagers and accord them the best possible intervention.</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8</a:t>
            </a:fld>
            <a:endParaRPr lang="en-US"/>
          </a:p>
        </p:txBody>
      </p:sp>
    </p:spTree>
    <p:extLst>
      <p:ext uri="{BB962C8B-B14F-4D97-AF65-F5344CB8AC3E}">
        <p14:creationId xmlns:p14="http://schemas.microsoft.com/office/powerpoint/2010/main" val="1567232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Teachers and parents and even psychologists should teach teenagers on effective stress coping</a:t>
            </a:r>
            <a:r>
              <a:rPr lang="en-US" baseline="0" dirty="0" smtClean="0">
                <a:latin typeface="Times New Roman" panose="02020603050405020304" pitchFamily="18" charset="0"/>
                <a:cs typeface="Times New Roman" panose="02020603050405020304" pitchFamily="18" charset="0"/>
              </a:rPr>
              <a:t> and management strategies. Stress is one of the leading factors that lead to drug and substance abuse not only in teenagers but even in adults (</a:t>
            </a:r>
            <a:r>
              <a:rPr lang="en-US" dirty="0" smtClean="0">
                <a:latin typeface="Times New Roman" panose="02020603050405020304" pitchFamily="18" charset="0"/>
                <a:cs typeface="Times New Roman" panose="02020603050405020304" pitchFamily="18" charset="0"/>
              </a:rPr>
              <a:t>Dorfman &amp; Smith, 2002). </a:t>
            </a:r>
            <a:r>
              <a:rPr lang="en-US" baseline="0" dirty="0" smtClean="0">
                <a:latin typeface="Times New Roman" panose="02020603050405020304" pitchFamily="18" charset="0"/>
                <a:cs typeface="Times New Roman" panose="02020603050405020304" pitchFamily="18" charset="0"/>
              </a:rPr>
              <a:t>Some of the effective stress management interventions for teenagers could include sports, exercise, confiding in a reliable person for assistance, and engaging in any other productive hobby. Different interventions work for different students and hence, they should be taught as many options as possible so that they can adopt what works for them.</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9</a:t>
            </a:fld>
            <a:endParaRPr lang="en-US"/>
          </a:p>
        </p:txBody>
      </p:sp>
    </p:spTree>
    <p:extLst>
      <p:ext uri="{BB962C8B-B14F-4D97-AF65-F5344CB8AC3E}">
        <p14:creationId xmlns:p14="http://schemas.microsoft.com/office/powerpoint/2010/main" val="80931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Media</a:t>
            </a:r>
            <a:r>
              <a:rPr lang="en-US" baseline="0" dirty="0" smtClean="0">
                <a:latin typeface="Times New Roman" panose="02020603050405020304" pitchFamily="18" charset="0"/>
                <a:cs typeface="Times New Roman" panose="02020603050405020304" pitchFamily="18" charset="0"/>
              </a:rPr>
              <a:t> campaigns are national initiatives to bring the nation to the attention of the trending problem (</a:t>
            </a:r>
            <a:r>
              <a:rPr lang="en-US" dirty="0" smtClean="0">
                <a:latin typeface="Times New Roman" panose="02020603050405020304" pitchFamily="18" charset="0"/>
                <a:cs typeface="Times New Roman" panose="02020603050405020304" pitchFamily="18" charset="0"/>
              </a:rPr>
              <a:t>Knudsen &amp; Roman, 2004)</a:t>
            </a:r>
            <a:r>
              <a:rPr lang="en-US" baseline="0" dirty="0" smtClean="0">
                <a:latin typeface="Times New Roman" panose="02020603050405020304" pitchFamily="18" charset="0"/>
                <a:cs typeface="Times New Roman" panose="02020603050405020304" pitchFamily="18" charset="0"/>
              </a:rPr>
              <a:t>. Media campaigns will reach more teenagers and offer more information on the effects of drug and substance abuse and options available for prevention. </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Media campaigns can focus on educating the audiences on the effects of drug and substance abuse, and </a:t>
            </a:r>
            <a:r>
              <a:rPr lang="en-US" sz="1200" dirty="0" err="1" smtClean="0">
                <a:latin typeface="Times New Roman" panose="02020603050405020304" pitchFamily="18" charset="0"/>
                <a:ea typeface="Calibri" panose="020F0502020204030204" pitchFamily="34" charset="0"/>
                <a:cs typeface="Times New Roman" panose="02020603050405020304" pitchFamily="18" charset="0"/>
              </a:rPr>
              <a:t>iffer</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 options of help for those battling these problems.   </a:t>
            </a:r>
            <a:endParaRPr lang="en-US" sz="1200"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58FB23-AA3B-4FE9-8B1B-1A5C7210C221}" type="slidenum">
              <a:rPr lang="en-US" smtClean="0"/>
              <a:t>10</a:t>
            </a:fld>
            <a:endParaRPr lang="en-US"/>
          </a:p>
        </p:txBody>
      </p:sp>
    </p:spTree>
    <p:extLst>
      <p:ext uri="{BB962C8B-B14F-4D97-AF65-F5344CB8AC3E}">
        <p14:creationId xmlns:p14="http://schemas.microsoft.com/office/powerpoint/2010/main" val="3793909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anose="02020603050405020304" pitchFamily="18" charset="0"/>
                <a:cs typeface="Times New Roman" panose="02020603050405020304" pitchFamily="18" charset="0"/>
              </a:rPr>
              <a:t>Savanna began using drugs when she was only ten. Both her parents were addicts and they introduced her. After years of use, she was sent to Phoenix House at the Houston Outpatient and Prevention program. She underwent </a:t>
            </a:r>
            <a:r>
              <a:rPr lang="en-US" sz="1200" dirty="0" err="1" smtClean="0">
                <a:latin typeface="Times New Roman" panose="02020603050405020304" pitchFamily="18" charset="0"/>
                <a:cs typeface="Times New Roman" panose="02020603050405020304" pitchFamily="18" charset="0"/>
              </a:rPr>
              <a:t>counselling</a:t>
            </a:r>
            <a:r>
              <a:rPr lang="en-US" sz="1200" dirty="0" smtClean="0">
                <a:latin typeface="Times New Roman" panose="02020603050405020304" pitchFamily="18" charset="0"/>
                <a:cs typeface="Times New Roman" panose="02020603050405020304" pitchFamily="18" charset="0"/>
              </a:rPr>
              <a:t> on a number of issues, including her loneliness and the stress of not growing up in a proper family setting. Her grandparents took up the role of parenting her and became her close friends. The </a:t>
            </a:r>
            <a:r>
              <a:rPr lang="en-US" sz="1200" dirty="0" err="1" smtClean="0">
                <a:latin typeface="Times New Roman" panose="02020603050405020304" pitchFamily="18" charset="0"/>
                <a:cs typeface="Times New Roman" panose="02020603050405020304" pitchFamily="18" charset="0"/>
              </a:rPr>
              <a:t>counsellor</a:t>
            </a:r>
            <a:r>
              <a:rPr lang="en-US" sz="1200" dirty="0" smtClean="0">
                <a:latin typeface="Times New Roman" panose="02020603050405020304" pitchFamily="18" charset="0"/>
                <a:cs typeface="Times New Roman" panose="02020603050405020304" pitchFamily="18" charset="0"/>
              </a:rPr>
              <a:t> educated her on the many effects of drug abuse and introduced her to God. She then participated in the Cornerstone recovery Program, which deals in treatment of addictions, provides resources for addiction recovery rehabilitation programs, and personal </a:t>
            </a:r>
            <a:r>
              <a:rPr lang="en-US" sz="1200" dirty="0" err="1" smtClean="0">
                <a:latin typeface="Times New Roman" panose="02020603050405020304" pitchFamily="18" charset="0"/>
                <a:cs typeface="Times New Roman" panose="02020603050405020304" pitchFamily="18" charset="0"/>
              </a:rPr>
              <a:t>counselling</a:t>
            </a:r>
            <a:r>
              <a:rPr lang="en-US" sz="1200" dirty="0" smtClean="0">
                <a:latin typeface="Times New Roman" panose="02020603050405020304" pitchFamily="18" charset="0"/>
                <a:cs typeface="Times New Roman" panose="02020603050405020304" pitchFamily="18" charset="0"/>
              </a:rPr>
              <a:t>. Savanna has been clean since </a:t>
            </a:r>
            <a:endParaRPr lang="en-US" dirty="0"/>
          </a:p>
        </p:txBody>
      </p:sp>
      <p:sp>
        <p:nvSpPr>
          <p:cNvPr id="4" name="Slide Number Placeholder 3"/>
          <p:cNvSpPr>
            <a:spLocks noGrp="1"/>
          </p:cNvSpPr>
          <p:nvPr>
            <p:ph type="sldNum" sz="quarter" idx="10"/>
          </p:nvPr>
        </p:nvSpPr>
        <p:spPr/>
        <p:txBody>
          <a:bodyPr/>
          <a:lstStyle/>
          <a:p>
            <a:fld id="{8C58FB23-AA3B-4FE9-8B1B-1A5C7210C221}" type="slidenum">
              <a:rPr lang="en-US" smtClean="0"/>
              <a:t>11</a:t>
            </a:fld>
            <a:endParaRPr lang="en-US"/>
          </a:p>
        </p:txBody>
      </p:sp>
    </p:spTree>
    <p:extLst>
      <p:ext uri="{BB962C8B-B14F-4D97-AF65-F5344CB8AC3E}">
        <p14:creationId xmlns:p14="http://schemas.microsoft.com/office/powerpoint/2010/main" val="2677467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A conceited partnership of all involved stakeholders will go a long way in preventing drug and substance abuse among teenagers. Prevention programs should be drawn and adopted through a three-tier approach that differentiates between primary, secondary, and tertiary methods of prevention</a:t>
            </a:r>
            <a:endParaRPr lang="en-US" dirty="0"/>
          </a:p>
        </p:txBody>
      </p:sp>
      <p:sp>
        <p:nvSpPr>
          <p:cNvPr id="4" name="Slide Number Placeholder 3"/>
          <p:cNvSpPr>
            <a:spLocks noGrp="1"/>
          </p:cNvSpPr>
          <p:nvPr>
            <p:ph type="sldNum" sz="quarter" idx="10"/>
          </p:nvPr>
        </p:nvSpPr>
        <p:spPr/>
        <p:txBody>
          <a:bodyPr/>
          <a:lstStyle/>
          <a:p>
            <a:fld id="{8C58FB23-AA3B-4FE9-8B1B-1A5C7210C221}" type="slidenum">
              <a:rPr lang="en-US" smtClean="0"/>
              <a:t>12</a:t>
            </a:fld>
            <a:endParaRPr lang="en-US"/>
          </a:p>
        </p:txBody>
      </p:sp>
    </p:spTree>
    <p:extLst>
      <p:ext uri="{BB962C8B-B14F-4D97-AF65-F5344CB8AC3E}">
        <p14:creationId xmlns:p14="http://schemas.microsoft.com/office/powerpoint/2010/main" val="3590033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2C0A164-274E-4509-BCF1-D4405178A75A}"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317370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C0A164-274E-4509-BCF1-D4405178A75A}"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011135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C0A164-274E-4509-BCF1-D4405178A75A}"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3632835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2C0A164-274E-4509-BCF1-D4405178A75A}" type="datetimeFigureOut">
              <a:rPr lang="en-US" smtClean="0"/>
              <a:t>12/6/2018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778347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2C0A164-274E-4509-BCF1-D4405178A75A}" type="datetimeFigureOut">
              <a:rPr lang="en-US" smtClean="0"/>
              <a:t>12/6/2018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670397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2C0A164-274E-4509-BCF1-D4405178A75A}" type="datetimeFigureOut">
              <a:rPr lang="en-US" smtClean="0"/>
              <a:t>12/6/2018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678671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C0A164-274E-4509-BCF1-D4405178A75A}" type="datetimeFigureOut">
              <a:rPr lang="en-US" smtClean="0"/>
              <a:t>12/6/2018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11450428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C0A164-274E-4509-BCF1-D4405178A75A}" type="datetimeFigureOut">
              <a:rPr lang="en-US" smtClean="0"/>
              <a:t>12/6/2018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1099407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C0A164-274E-4509-BCF1-D4405178A75A}" type="datetimeFigureOut">
              <a:rPr lang="en-US" smtClean="0"/>
              <a:t>12/6/2018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339974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C0A164-274E-4509-BCF1-D4405178A75A}"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3977659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C0A164-274E-4509-BCF1-D4405178A75A}"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5519479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C0A164-274E-4509-BCF1-D4405178A75A}"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7158461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C0A164-274E-4509-BCF1-D4405178A75A}"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792659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C0A164-274E-4509-BCF1-D4405178A75A}"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256923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C0A164-274E-4509-BCF1-D4405178A75A}"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2661450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C0A164-274E-4509-BCF1-D4405178A75A}"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284FCD-C1BD-4CF3-93E3-833E33302908}" type="slidenum">
              <a:rPr lang="en-US" smtClean="0"/>
              <a:t>‹#›</a:t>
            </a:fld>
            <a:endParaRPr lang="en-US"/>
          </a:p>
        </p:txBody>
      </p:sp>
    </p:spTree>
    <p:extLst>
      <p:ext uri="{BB962C8B-B14F-4D97-AF65-F5344CB8AC3E}">
        <p14:creationId xmlns:p14="http://schemas.microsoft.com/office/powerpoint/2010/main" val="592733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2C0A164-274E-4509-BCF1-D4405178A75A}" type="datetimeFigureOut">
              <a:rPr lang="en-US" smtClean="0"/>
              <a:t>12/6/2018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5284FCD-C1BD-4CF3-93E3-833E33302908}" type="slidenum">
              <a:rPr lang="en-US" smtClean="0"/>
              <a:t>‹#›</a:t>
            </a:fld>
            <a:endParaRPr lang="en-US"/>
          </a:p>
        </p:txBody>
      </p:sp>
    </p:spTree>
    <p:extLst>
      <p:ext uri="{BB962C8B-B14F-4D97-AF65-F5344CB8AC3E}">
        <p14:creationId xmlns:p14="http://schemas.microsoft.com/office/powerpoint/2010/main" val="2999820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95412" y="250825"/>
            <a:ext cx="9144000" cy="2387600"/>
          </a:xfrm>
        </p:spPr>
        <p:txBody>
          <a:bodyPr>
            <a:normAutofit/>
          </a:bodyPr>
          <a:lstStyle/>
          <a:p>
            <a:r>
              <a:rPr lang="en-US" b="1" dirty="0" smtClean="0"/>
              <a:t>PSYCHOLOGY</a:t>
            </a:r>
            <a:r>
              <a:rPr lang="en-US" dirty="0"/>
              <a:t/>
            </a:r>
            <a:br>
              <a:rPr lang="en-US" dirty="0"/>
            </a:br>
            <a:endParaRPr lang="en-US" dirty="0"/>
          </a:p>
        </p:txBody>
      </p:sp>
      <p:sp>
        <p:nvSpPr>
          <p:cNvPr id="3" name="Subtitle 2"/>
          <p:cNvSpPr>
            <a:spLocks noGrp="1"/>
          </p:cNvSpPr>
          <p:nvPr>
            <p:ph type="subTitle" idx="1"/>
          </p:nvPr>
        </p:nvSpPr>
        <p:spPr>
          <a:xfrm>
            <a:off x="1138237" y="2952751"/>
            <a:ext cx="9144000" cy="1655762"/>
          </a:xfrm>
        </p:spPr>
        <p:txBody>
          <a:bodyPr>
            <a:normAutofit/>
          </a:bodyPr>
          <a:lstStyle/>
          <a:p>
            <a:r>
              <a:rPr lang="en-US" sz="3200" dirty="0" smtClean="0"/>
              <a:t>Name</a:t>
            </a:r>
            <a:br>
              <a:rPr lang="en-US" sz="3200" dirty="0" smtClean="0"/>
            </a:br>
            <a:r>
              <a:rPr lang="en-US" sz="3200" dirty="0" smtClean="0"/>
              <a:t>Institutional Affiliation</a:t>
            </a:r>
            <a:br>
              <a:rPr lang="en-US" sz="3200" dirty="0" smtClean="0"/>
            </a:br>
            <a:endParaRPr lang="en-US" sz="3200" dirty="0"/>
          </a:p>
        </p:txBody>
      </p:sp>
    </p:spTree>
    <p:extLst>
      <p:ext uri="{BB962C8B-B14F-4D97-AF65-F5344CB8AC3E}">
        <p14:creationId xmlns:p14="http://schemas.microsoft.com/office/powerpoint/2010/main" val="38439920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latin typeface="Times New Roman" panose="02020603050405020304" pitchFamily="18" charset="0"/>
                <a:cs typeface="Times New Roman" panose="02020603050405020304" pitchFamily="18" charset="0"/>
              </a:rPr>
              <a:t>INTRODUCTION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5"/>
            <a:ext cx="10515600" cy="3292785"/>
          </a:xfrm>
        </p:spPr>
        <p:txBody>
          <a:bodyPr>
            <a:normAutofit fontScale="77500" lnSpcReduction="20000"/>
          </a:bodyPr>
          <a:lstStyle/>
          <a:p>
            <a:pPr marL="0" indent="0" algn="ctr">
              <a:buNone/>
            </a:pPr>
            <a:endParaRPr lang="en-US" dirty="0" smtClean="0">
              <a:latin typeface="Times New Roman" panose="02020603050405020304" pitchFamily="18" charset="0"/>
              <a:cs typeface="Times New Roman" panose="02020603050405020304" pitchFamily="18" charset="0"/>
            </a:endParaRPr>
          </a:p>
          <a:p>
            <a:pPr marL="0" indent="0" algn="ctr">
              <a:buNone/>
            </a:pPr>
            <a:endParaRPr lang="en-US" dirty="0">
              <a:latin typeface="Times New Roman" panose="02020603050405020304" pitchFamily="18" charset="0"/>
              <a:cs typeface="Times New Roman" panose="02020603050405020304" pitchFamily="18" charset="0"/>
            </a:endParaRPr>
          </a:p>
          <a:p>
            <a:pPr marL="0" indent="0" algn="ctr">
              <a:buNone/>
            </a:pPr>
            <a:r>
              <a:rPr lang="en-US" sz="2800" dirty="0" smtClean="0">
                <a:latin typeface="Times New Roman" panose="02020603050405020304" pitchFamily="18" charset="0"/>
                <a:cs typeface="Times New Roman" panose="02020603050405020304" pitchFamily="18" charset="0"/>
              </a:rPr>
              <a:t>The issue of drug and substance abuse regained prominence among stakeholders in the early 1990s after a decline in the last decade</a:t>
            </a:r>
          </a:p>
          <a:p>
            <a:pPr marL="0" indent="0" algn="ctr">
              <a:buNone/>
            </a:pPr>
            <a:r>
              <a:rPr lang="en-US" sz="2800" dirty="0" smtClean="0">
                <a:latin typeface="Times New Roman" panose="02020603050405020304" pitchFamily="18" charset="0"/>
                <a:cs typeface="Times New Roman" panose="02020603050405020304" pitchFamily="18" charset="0"/>
              </a:rPr>
              <a:t>Drug and substance addiction starts with simple drug and substance abuse</a:t>
            </a:r>
          </a:p>
          <a:p>
            <a:pPr marL="0" indent="0" algn="ctr">
              <a:buNone/>
            </a:pPr>
            <a:r>
              <a:rPr lang="en-US" sz="2800" dirty="0" smtClean="0">
                <a:latin typeface="Times New Roman" panose="02020603050405020304" pitchFamily="18" charset="0"/>
                <a:cs typeface="Times New Roman" panose="02020603050405020304" pitchFamily="18" charset="0"/>
              </a:rPr>
              <a:t>The best way to curb drug and substance addiction is to prevent its use and abuse </a:t>
            </a:r>
          </a:p>
          <a:p>
            <a:pPr marL="0" indent="0" algn="ctr">
              <a:buNone/>
            </a:pPr>
            <a:r>
              <a:rPr lang="en-US" sz="2800" dirty="0" smtClean="0">
                <a:latin typeface="Times New Roman" panose="02020603050405020304" pitchFamily="18" charset="0"/>
                <a:cs typeface="Times New Roman" panose="02020603050405020304" pitchFamily="18" charset="0"/>
              </a:rPr>
              <a:t>The best time to begin prevention is as early on as possible</a:t>
            </a:r>
          </a:p>
          <a:p>
            <a:pPr marL="0" indent="0" algn="ctr">
              <a:buNone/>
            </a:pPr>
            <a:r>
              <a:rPr lang="en-US" sz="2800" dirty="0" smtClean="0">
                <a:latin typeface="Times New Roman" panose="02020603050405020304" pitchFamily="18" charset="0"/>
                <a:cs typeface="Times New Roman" panose="02020603050405020304" pitchFamily="18" charset="0"/>
              </a:rPr>
              <a:t>This means that prevention programs should start with teenagers</a:t>
            </a:r>
          </a:p>
          <a:p>
            <a:pPr marL="0" indent="0" algn="ctr">
              <a:buNone/>
            </a:pPr>
            <a:r>
              <a:rPr lang="en-US" sz="2800" dirty="0" smtClean="0">
                <a:latin typeface="Times New Roman" panose="02020603050405020304" pitchFamily="18" charset="0"/>
                <a:cs typeface="Times New Roman" panose="02020603050405020304" pitchFamily="18" charset="0"/>
              </a:rPr>
              <a:t>Teenage hood is identified as the time that most users begin using</a:t>
            </a:r>
          </a:p>
          <a:p>
            <a:pPr marL="0" indent="0" algn="ctr">
              <a:buNone/>
            </a:pPr>
            <a:endParaRPr lang="en-US" dirty="0" smtClean="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021703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anose="02020603050405020304" pitchFamily="18" charset="0"/>
                <a:cs typeface="Times New Roman" panose="02020603050405020304" pitchFamily="18" charset="0"/>
              </a:rPr>
              <a:t>Risk Factors for Substance Abuse in Teenagers</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r>
              <a:rPr lang="en-US" sz="2800" dirty="0" smtClean="0">
                <a:latin typeface="Times New Roman" panose="02020603050405020304" pitchFamily="18" charset="0"/>
                <a:cs typeface="Times New Roman" panose="02020603050405020304" pitchFamily="18" charset="0"/>
              </a:rPr>
              <a:t>Transition from elementary to middle to high school</a:t>
            </a:r>
          </a:p>
          <a:p>
            <a:r>
              <a:rPr lang="en-US" sz="2800" dirty="0" smtClean="0">
                <a:latin typeface="Times New Roman" panose="02020603050405020304" pitchFamily="18" charset="0"/>
                <a:cs typeface="Times New Roman" panose="02020603050405020304" pitchFamily="18" charset="0"/>
              </a:rPr>
              <a:t>Peer pressure</a:t>
            </a:r>
          </a:p>
          <a:p>
            <a:r>
              <a:rPr lang="en-US" sz="2800" dirty="0" smtClean="0">
                <a:latin typeface="Times New Roman" panose="02020603050405020304" pitchFamily="18" charset="0"/>
                <a:cs typeface="Times New Roman" panose="02020603050405020304" pitchFamily="18" charset="0"/>
              </a:rPr>
              <a:t>Physical and hormonal changes during puberty</a:t>
            </a:r>
          </a:p>
          <a:p>
            <a:r>
              <a:rPr lang="en-US" sz="2800" dirty="0" smtClean="0">
                <a:latin typeface="Times New Roman" panose="02020603050405020304" pitchFamily="18" charset="0"/>
                <a:cs typeface="Times New Roman" panose="02020603050405020304" pitchFamily="18" charset="0"/>
              </a:rPr>
              <a:t>Lack of positive adult influencers</a:t>
            </a:r>
          </a:p>
          <a:p>
            <a:pPr marL="0" indent="0">
              <a:buNone/>
            </a:pPr>
            <a:r>
              <a:rPr lang="en-US" sz="2800" dirty="0" smtClean="0">
                <a:latin typeface="Times New Roman" panose="02020603050405020304" pitchFamily="18" charset="0"/>
                <a:cs typeface="Times New Roman" panose="02020603050405020304" pitchFamily="18" charset="0"/>
              </a:rPr>
              <a:t>The risk factors are all centered on the changes that teenagers undergo at this stage in their development process: Physical changes, hormonal changes, academic and grading changes, and perceptional changes.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58582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9906" y="2516654"/>
            <a:ext cx="10515600" cy="2283946"/>
          </a:xfrm>
        </p:spPr>
        <p:txBody>
          <a:bodyPr>
            <a:noAutofit/>
          </a:bodyPr>
          <a:lstStyle/>
          <a:p>
            <a:pPr algn="ctr"/>
            <a:r>
              <a:rPr lang="en-US" sz="3200" b="1" dirty="0">
                <a:latin typeface="Times New Roman" panose="02020603050405020304" pitchFamily="18" charset="0"/>
                <a:cs typeface="Times New Roman" panose="02020603050405020304" pitchFamily="18" charset="0"/>
              </a:rPr>
              <a:t>Methods of Preventing Substance Abuse among </a:t>
            </a:r>
            <a:r>
              <a:rPr lang="en-US" sz="3200" b="1" dirty="0" smtClean="0">
                <a:latin typeface="Times New Roman" panose="02020603050405020304" pitchFamily="18" charset="0"/>
                <a:cs typeface="Times New Roman" panose="02020603050405020304" pitchFamily="18" charset="0"/>
              </a:rPr>
              <a:t>Teenagers</a:t>
            </a:r>
            <a:br>
              <a:rPr lang="en-US" sz="3200" b="1" dirty="0" smtClean="0">
                <a:latin typeface="Times New Roman" panose="02020603050405020304" pitchFamily="18" charset="0"/>
                <a:cs typeface="Times New Roman" panose="02020603050405020304" pitchFamily="18" charset="0"/>
              </a:rPr>
            </a:br>
            <a:r>
              <a:rPr lang="en-US" sz="3200" b="1" dirty="0" smtClean="0">
                <a:latin typeface="Times New Roman" panose="02020603050405020304" pitchFamily="18" charset="0"/>
                <a:cs typeface="Times New Roman" panose="02020603050405020304" pitchFamily="18" charset="0"/>
              </a:rPr>
              <a:t>The methods are based on the unique age and experiences that teenagers face during this time as well as their psychological predicament at the time.</a:t>
            </a:r>
            <a:r>
              <a:rPr lang="en-US" sz="3200" dirty="0">
                <a:latin typeface="Times New Roman" panose="02020603050405020304" pitchFamily="18" charset="0"/>
                <a:cs typeface="Times New Roman" panose="02020603050405020304" pitchFamily="18" charset="0"/>
              </a:rPr>
              <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6031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5767" y="1995607"/>
            <a:ext cx="8881146" cy="3970318"/>
          </a:xfrm>
          <a:prstGeom prst="rect">
            <a:avLst/>
          </a:prstGeom>
        </p:spPr>
        <p:txBody>
          <a:bodyPr wrap="square">
            <a:spAutoFit/>
          </a:bodyPr>
          <a:lstStyle/>
          <a:p>
            <a:pPr algn="ctr"/>
            <a:r>
              <a:rPr lang="en-US" sz="3600" dirty="0" smtClean="0">
                <a:latin typeface="Times New Roman" panose="02020603050405020304" pitchFamily="18" charset="0"/>
                <a:ea typeface="Calibri" panose="020F0502020204030204" pitchFamily="34" charset="0"/>
                <a:cs typeface="Times New Roman" panose="02020603050405020304" pitchFamily="18" charset="0"/>
              </a:rPr>
              <a:t>Education </a:t>
            </a:r>
            <a:r>
              <a:rPr lang="en-US" sz="3600" dirty="0">
                <a:latin typeface="Times New Roman" panose="02020603050405020304" pitchFamily="18" charset="0"/>
                <a:ea typeface="Calibri" panose="020F0502020204030204" pitchFamily="34" charset="0"/>
                <a:cs typeface="Times New Roman" panose="02020603050405020304" pitchFamily="18" charset="0"/>
              </a:rPr>
              <a:t>on the risks of substance abuse</a:t>
            </a:r>
            <a:r>
              <a:rPr lang="en-US" sz="3600" dirty="0" smtClean="0">
                <a:latin typeface="Times New Roman" panose="02020603050405020304" pitchFamily="18" charset="0"/>
                <a:ea typeface="Calibri" panose="020F0502020204030204" pitchFamily="34" charset="0"/>
                <a:cs typeface="Times New Roman" panose="02020603050405020304" pitchFamily="18" charset="0"/>
              </a:rPr>
              <a:t>.</a:t>
            </a:r>
          </a:p>
          <a:p>
            <a:endParaRPr lang="en-US" sz="3600" dirty="0" smtClean="0">
              <a:latin typeface="Times New Roman" panose="02020603050405020304" pitchFamily="18" charset="0"/>
              <a:ea typeface="Calibri" panose="020F0502020204030204" pitchFamily="34" charset="0"/>
              <a:cs typeface="Times New Roman" panose="02020603050405020304" pitchFamily="18" charset="0"/>
            </a:endParaRPr>
          </a:p>
          <a:p>
            <a:pPr algn="ctr"/>
            <a:r>
              <a:rPr lang="en-US" sz="3600" dirty="0" smtClean="0">
                <a:latin typeface="Times New Roman" panose="02020603050405020304" pitchFamily="18" charset="0"/>
                <a:cs typeface="Times New Roman" panose="02020603050405020304" pitchFamily="18" charset="0"/>
              </a:rPr>
              <a:t>Almost all teenagers at this time are at school, either middle or high school. Therefore, this strategy is aimed at taking advantage of the school environment and teachers that are present in the teenagers’ lives.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11551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0075" y="1420727"/>
            <a:ext cx="9544050" cy="3416320"/>
          </a:xfrm>
          <a:prstGeom prst="rect">
            <a:avLst/>
          </a:prstGeom>
        </p:spPr>
        <p:txBody>
          <a:bodyPr wrap="square">
            <a:spAutoFit/>
          </a:bodyPr>
          <a:lstStyle/>
          <a:p>
            <a:pPr algn="ctr"/>
            <a:r>
              <a:rPr lang="en-US" sz="3600" dirty="0" smtClean="0">
                <a:latin typeface="Times New Roman" panose="02020603050405020304" pitchFamily="18" charset="0"/>
                <a:ea typeface="Calibri" panose="020F0502020204030204" pitchFamily="34" charset="0"/>
              </a:rPr>
              <a:t>Dealing </a:t>
            </a:r>
            <a:r>
              <a:rPr lang="en-US" sz="3600" dirty="0">
                <a:latin typeface="Times New Roman" panose="02020603050405020304" pitchFamily="18" charset="0"/>
                <a:ea typeface="Calibri" panose="020F0502020204030204" pitchFamily="34" charset="0"/>
              </a:rPr>
              <a:t>with peer </a:t>
            </a:r>
            <a:r>
              <a:rPr lang="en-US" sz="3600" dirty="0" smtClean="0">
                <a:latin typeface="Times New Roman" panose="02020603050405020304" pitchFamily="18" charset="0"/>
                <a:ea typeface="Calibri" panose="020F0502020204030204" pitchFamily="34" charset="0"/>
              </a:rPr>
              <a:t>pressure</a:t>
            </a:r>
          </a:p>
          <a:p>
            <a:pPr algn="ctr"/>
            <a:endParaRPr lang="en-US" sz="3600" dirty="0" smtClean="0">
              <a:latin typeface="Times New Roman" panose="02020603050405020304" pitchFamily="18" charset="0"/>
              <a:ea typeface="Calibri" panose="020F0502020204030204" pitchFamily="34" charset="0"/>
            </a:endParaRPr>
          </a:p>
          <a:p>
            <a:pPr algn="ctr"/>
            <a:r>
              <a:rPr lang="en-US" sz="3600" dirty="0" smtClean="0">
                <a:latin typeface="Times New Roman" panose="02020603050405020304" pitchFamily="18" charset="0"/>
              </a:rPr>
              <a:t>Peer pressure is more pronounced among teenagers because they lack sufficient knowledge, skills, conviction, and confidence to avoid joining the bandwagon of their colleagues and friends</a:t>
            </a:r>
            <a:r>
              <a:rPr lang="en-US" sz="2800" dirty="0" smtClean="0">
                <a:latin typeface="Times New Roman" panose="02020603050405020304" pitchFamily="18" charset="0"/>
              </a:rPr>
              <a:t>. </a:t>
            </a:r>
            <a:endParaRPr lang="en-US" sz="2800" dirty="0"/>
          </a:p>
        </p:txBody>
      </p:sp>
    </p:spTree>
    <p:extLst>
      <p:ext uri="{BB962C8B-B14F-4D97-AF65-F5344CB8AC3E}">
        <p14:creationId xmlns:p14="http://schemas.microsoft.com/office/powerpoint/2010/main" val="5252861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0050" y="1607063"/>
            <a:ext cx="11187113" cy="4031873"/>
          </a:xfrm>
          <a:prstGeom prst="rect">
            <a:avLst/>
          </a:prstGeom>
        </p:spPr>
        <p:txBody>
          <a:bodyPr wrap="square">
            <a:spAutoFit/>
          </a:bodyPr>
          <a:lstStyle/>
          <a:p>
            <a:pPr algn="ctr"/>
            <a:r>
              <a:rPr lang="en-US" sz="3200" dirty="0" smtClean="0">
                <a:latin typeface="Times New Roman" panose="02020603050405020304" pitchFamily="18" charset="0"/>
                <a:ea typeface="Calibri" panose="020F0502020204030204" pitchFamily="34" charset="0"/>
                <a:cs typeface="Times New Roman" panose="02020603050405020304" pitchFamily="18" charset="0"/>
              </a:rPr>
              <a:t>Proper parental upbringing, responsibility, and role models</a:t>
            </a:r>
          </a:p>
          <a:p>
            <a:pPr algn="ctr"/>
            <a:endParaRPr lang="en-US" sz="3200" dirty="0" smtClean="0">
              <a:latin typeface="Times New Roman" panose="02020603050405020304" pitchFamily="18" charset="0"/>
              <a:ea typeface="Calibri" panose="020F0502020204030204" pitchFamily="34" charset="0"/>
              <a:cs typeface="Times New Roman" panose="02020603050405020304" pitchFamily="18" charset="0"/>
            </a:endParaRPr>
          </a:p>
          <a:p>
            <a:pPr algn="ctr"/>
            <a:r>
              <a:rPr lang="en-US" sz="3200" dirty="0" smtClean="0">
                <a:latin typeface="Times New Roman" panose="02020603050405020304" pitchFamily="18" charset="0"/>
                <a:cs typeface="Times New Roman" panose="02020603050405020304" pitchFamily="18" charset="0"/>
              </a:rPr>
              <a:t>Parents and caregivers play a major role in shaping the behavior, character, and perceptions of teenagers. Caregivers are the primary role models of teenagers and as such, they need to instill proper morals into the teenagers, act as reputable role models, and provide the teenagers with a safe environment that will not predispose them to mental problems.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23346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1488" y="2012593"/>
            <a:ext cx="11058525" cy="3539430"/>
          </a:xfrm>
          <a:prstGeom prst="rect">
            <a:avLst/>
          </a:prstGeom>
        </p:spPr>
        <p:txBody>
          <a:bodyPr wrap="square">
            <a:spAutoFit/>
          </a:bodyPr>
          <a:lstStyle/>
          <a:p>
            <a:pPr algn="ctr"/>
            <a:r>
              <a:rPr lang="en-US" sz="3200" dirty="0" smtClean="0">
                <a:latin typeface="Times New Roman" panose="02020603050405020304" pitchFamily="18" charset="0"/>
                <a:cs typeface="Times New Roman" panose="02020603050405020304" pitchFamily="18" charset="0"/>
              </a:rPr>
              <a:t>Professional help for mental illness</a:t>
            </a:r>
          </a:p>
          <a:p>
            <a:pPr algn="ctr"/>
            <a:endParaRPr lang="en-US" sz="3200" dirty="0" smtClean="0">
              <a:latin typeface="Times New Roman" panose="02020603050405020304" pitchFamily="18" charset="0"/>
              <a:cs typeface="Times New Roman" panose="02020603050405020304" pitchFamily="18" charset="0"/>
            </a:endParaRPr>
          </a:p>
          <a:p>
            <a:pPr algn="ctr"/>
            <a:r>
              <a:rPr lang="en-US" sz="3200" dirty="0" smtClean="0">
                <a:latin typeface="Times New Roman" panose="02020603050405020304" pitchFamily="18" charset="0"/>
                <a:cs typeface="Times New Roman" panose="02020603050405020304" pitchFamily="18" charset="0"/>
              </a:rPr>
              <a:t>adults, teenagers too need help for mental health problems. Mental health problems are a leading cause for alcohol, drug and substance abuse. Some of the mental health problems that teenagers face include academic stress, transition stress, shyness as a result of puberty changes, new friends, and family problems.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69236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5775" y="1512166"/>
            <a:ext cx="10238830" cy="2923877"/>
          </a:xfrm>
          <a:prstGeom prst="rect">
            <a:avLst/>
          </a:prstGeom>
        </p:spPr>
        <p:txBody>
          <a:bodyPr wrap="square">
            <a:spAutoFit/>
          </a:bodyPr>
          <a:lstStyle/>
          <a:p>
            <a:pPr algn="ctr"/>
            <a:r>
              <a:rPr lang="en-US" sz="2800" dirty="0">
                <a:latin typeface="Times New Roman" panose="02020603050405020304" pitchFamily="18" charset="0"/>
                <a:ea typeface="Calibri" panose="020F0502020204030204" pitchFamily="34" charset="0"/>
                <a:cs typeface="Times New Roman" panose="02020603050405020304" pitchFamily="18" charset="0"/>
              </a:rPr>
              <a:t>S</a:t>
            </a:r>
            <a:r>
              <a:rPr lang="en-US" sz="2800" dirty="0" smtClean="0">
                <a:latin typeface="Times New Roman" panose="02020603050405020304" pitchFamily="18" charset="0"/>
                <a:ea typeface="Calibri" panose="020F0502020204030204" pitchFamily="34" charset="0"/>
                <a:cs typeface="Times New Roman" panose="02020603050405020304" pitchFamily="18" charset="0"/>
              </a:rPr>
              <a:t>tress management</a:t>
            </a:r>
          </a:p>
          <a:p>
            <a:pPr algn="ctr"/>
            <a:endParaRPr lang="en-US" sz="2800" dirty="0" smtClean="0">
              <a:latin typeface="Times New Roman" panose="02020603050405020304" pitchFamily="18" charset="0"/>
              <a:ea typeface="Calibri" panose="020F0502020204030204" pitchFamily="34" charset="0"/>
              <a:cs typeface="Times New Roman" panose="02020603050405020304" pitchFamily="18" charset="0"/>
            </a:endParaRPr>
          </a:p>
          <a:p>
            <a:pPr algn="ctr"/>
            <a:r>
              <a:rPr lang="en-US" sz="3200" dirty="0" smtClean="0">
                <a:latin typeface="Times New Roman" panose="02020603050405020304" pitchFamily="18" charset="0"/>
                <a:ea typeface="Calibri" panose="020F0502020204030204" pitchFamily="34" charset="0"/>
                <a:cs typeface="Times New Roman" panose="02020603050405020304" pitchFamily="18" charset="0"/>
              </a:rPr>
              <a:t>Teenagers should be taught effective strategies for stress management. Stress is one of the leading causes of drug and substance abuse as victims of stress seek to escape the lows of stress by getting high.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11707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6388" y="1407664"/>
            <a:ext cx="10228217" cy="3539430"/>
          </a:xfrm>
          <a:prstGeom prst="rect">
            <a:avLst/>
          </a:prstGeom>
        </p:spPr>
        <p:txBody>
          <a:bodyPr wrap="square">
            <a:spAutoFit/>
          </a:bodyPr>
          <a:lstStyle/>
          <a:p>
            <a:pPr algn="ctr"/>
            <a:r>
              <a:rPr lang="en-US" sz="3200" dirty="0">
                <a:latin typeface="Times New Roman" panose="02020603050405020304" pitchFamily="18" charset="0"/>
                <a:ea typeface="Calibri" panose="020F0502020204030204" pitchFamily="34" charset="0"/>
                <a:cs typeface="Times New Roman" panose="02020603050405020304" pitchFamily="18" charset="0"/>
              </a:rPr>
              <a:t>M</a:t>
            </a:r>
            <a:r>
              <a:rPr lang="en-US" sz="3200" dirty="0" smtClean="0">
                <a:latin typeface="Times New Roman" panose="02020603050405020304" pitchFamily="18" charset="0"/>
                <a:ea typeface="Calibri" panose="020F0502020204030204" pitchFamily="34" charset="0"/>
                <a:cs typeface="Times New Roman" panose="02020603050405020304" pitchFamily="18" charset="0"/>
              </a:rPr>
              <a:t>edia campaigns</a:t>
            </a:r>
          </a:p>
          <a:p>
            <a:pPr algn="ctr"/>
            <a:endParaRPr lang="en-US" sz="3200" dirty="0" smtClean="0">
              <a:latin typeface="Times New Roman" panose="02020603050405020304" pitchFamily="18" charset="0"/>
              <a:ea typeface="Calibri" panose="020F0502020204030204" pitchFamily="34" charset="0"/>
              <a:cs typeface="Times New Roman" panose="02020603050405020304" pitchFamily="18" charset="0"/>
            </a:endParaRPr>
          </a:p>
          <a:p>
            <a:pPr algn="ctr"/>
            <a:r>
              <a:rPr lang="en-US" sz="3200" dirty="0" smtClean="0">
                <a:latin typeface="Times New Roman" panose="02020603050405020304" pitchFamily="18" charset="0"/>
                <a:ea typeface="Calibri" panose="020F0502020204030204" pitchFamily="34" charset="0"/>
                <a:cs typeface="Times New Roman" panose="02020603050405020304" pitchFamily="18" charset="0"/>
              </a:rPr>
              <a:t>Mainstream and social media are a good avenue for communicating messages aimed at a national audience. Some of the media channels that can be used include television, radio, newspapers, magazine articles,  and social medial platforms popular with the youth.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10153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1" y="0"/>
            <a:ext cx="11508377" cy="6986528"/>
          </a:xfrm>
          <a:prstGeom prst="rect">
            <a:avLst/>
          </a:prstGeom>
          <a:noFill/>
        </p:spPr>
        <p:txBody>
          <a:bodyPr wrap="square" rtlCol="0">
            <a:spAutoFit/>
          </a:bodyPr>
          <a:lstStyle/>
          <a:p>
            <a:pPr algn="ctr"/>
            <a:r>
              <a:rPr lang="en-US" sz="3200" dirty="0" smtClean="0">
                <a:latin typeface="Times New Roman" panose="02020603050405020304" pitchFamily="18" charset="0"/>
                <a:cs typeface="Times New Roman" panose="02020603050405020304" pitchFamily="18" charset="0"/>
              </a:rPr>
              <a:t>The Case of Savanna</a:t>
            </a:r>
          </a:p>
          <a:p>
            <a:endParaRPr lang="en-US" sz="3200" dirty="0" smtClean="0">
              <a:latin typeface="Times New Roman" panose="02020603050405020304" pitchFamily="18" charset="0"/>
              <a:cs typeface="Times New Roman" panose="02020603050405020304" pitchFamily="18" charset="0"/>
            </a:endParaRPr>
          </a:p>
          <a:p>
            <a:pPr algn="ctr"/>
            <a:r>
              <a:rPr lang="en-US" sz="3200" dirty="0" smtClean="0">
                <a:latin typeface="Times New Roman" panose="02020603050405020304" pitchFamily="18" charset="0"/>
                <a:cs typeface="Times New Roman" panose="02020603050405020304" pitchFamily="18" charset="0"/>
              </a:rPr>
              <a:t>Savanna began using drugs when she was only ten. Both her parents were addicts and they introduced her. After years of use, she was sent to Phoenix House at the Houston Outpatient and Prevention program. She underwent counselling on a number of issues, including her loneliness and the stress of not growing up in a proper family setting. Her grandparents took up the role of parenting her and became her close friends. The counsellor educated her on the many effects of drug abuse and introduced her to God. She then partici</a:t>
            </a:r>
            <a:r>
              <a:rPr lang="en-US" sz="3200" dirty="0">
                <a:latin typeface="Times New Roman" panose="02020603050405020304" pitchFamily="18" charset="0"/>
                <a:cs typeface="Times New Roman" panose="02020603050405020304" pitchFamily="18" charset="0"/>
              </a:rPr>
              <a:t>p</a:t>
            </a:r>
            <a:r>
              <a:rPr lang="en-US" sz="3200" dirty="0" smtClean="0">
                <a:latin typeface="Times New Roman" panose="02020603050405020304" pitchFamily="18" charset="0"/>
                <a:cs typeface="Times New Roman" panose="02020603050405020304" pitchFamily="18" charset="0"/>
              </a:rPr>
              <a:t>ated in the Cornerstone recovery Program, which deals in treatment of addictions, provides resources for addiction recovery rehabilitation programs, and personal counselling. Savanna has been clean since then.</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2057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Conclusion</a:t>
            </a:r>
            <a:br>
              <a:rPr lang="en-US" b="1" dirty="0" smtClean="0">
                <a:latin typeface="Times New Roman" panose="02020603050405020304" pitchFamily="18" charset="0"/>
                <a:cs typeface="Times New Roman" panose="02020603050405020304" pitchFamily="18" charset="0"/>
              </a:rPr>
            </a:b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3200" dirty="0">
                <a:latin typeface="Times New Roman" pitchFamily="18" charset="0"/>
                <a:cs typeface="Times New Roman" pitchFamily="18" charset="0"/>
              </a:rPr>
              <a:t>A conceited partnership of all involved stakeholders will go a long way in preventing drug and substance abuse among teenagers. Prevention programs should be drawn and adopted through a three-tier approach that differentiates between primary, secondary, and tertiary methods of prevention. </a:t>
            </a:r>
          </a:p>
          <a:p>
            <a:endParaRPr lang="en-US" dirty="0"/>
          </a:p>
        </p:txBody>
      </p:sp>
    </p:spTree>
    <p:extLst>
      <p:ext uri="{BB962C8B-B14F-4D97-AF65-F5344CB8AC3E}">
        <p14:creationId xmlns:p14="http://schemas.microsoft.com/office/powerpoint/2010/main" val="42714167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List</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US" sz="2800" dirty="0">
                <a:latin typeface="Times New Roman" panose="02020603050405020304" pitchFamily="18" charset="0"/>
                <a:cs typeface="Times New Roman" panose="02020603050405020304" pitchFamily="18" charset="0"/>
              </a:rPr>
              <a:t>Dorfman, S. L. &amp; Smith, S. A. (2002). Preventive Mental Health and Substance Abuse Programs </a:t>
            </a:r>
          </a:p>
          <a:p>
            <a:pPr marL="0" indent="0">
              <a:buNone/>
            </a:pPr>
            <a:r>
              <a:rPr lang="en-US" sz="2800" dirty="0" smtClean="0">
                <a:latin typeface="Times New Roman" panose="02020603050405020304" pitchFamily="18" charset="0"/>
                <a:cs typeface="Times New Roman" panose="02020603050405020304" pitchFamily="18" charset="0"/>
              </a:rPr>
              <a:t>	and </a:t>
            </a:r>
            <a:r>
              <a:rPr lang="en-US" sz="2800" dirty="0">
                <a:latin typeface="Times New Roman" panose="02020603050405020304" pitchFamily="18" charset="0"/>
                <a:cs typeface="Times New Roman" panose="02020603050405020304" pitchFamily="18" charset="0"/>
              </a:rPr>
              <a:t>Services in Managed Care. </a:t>
            </a:r>
            <a:r>
              <a:rPr lang="en-US" sz="2800" i="1" dirty="0">
                <a:latin typeface="Times New Roman" panose="02020603050405020304" pitchFamily="18" charset="0"/>
                <a:cs typeface="Times New Roman" panose="02020603050405020304" pitchFamily="18" charset="0"/>
              </a:rPr>
              <a:t>The Journal of Behavioral Health Services &amp; Research</a:t>
            </a:r>
            <a:r>
              <a:rPr lang="en-US" sz="2800" dirty="0">
                <a:latin typeface="Times New Roman" panose="02020603050405020304" pitchFamily="18" charset="0"/>
                <a:cs typeface="Times New Roman" panose="02020603050405020304" pitchFamily="18" charset="0"/>
              </a:rPr>
              <a:t>, </a:t>
            </a:r>
          </a:p>
          <a:p>
            <a:pPr marL="0" indent="0">
              <a:buNone/>
            </a:pPr>
            <a:r>
              <a:rPr lang="en-US" sz="2800" dirty="0" smtClean="0">
                <a:latin typeface="Times New Roman" panose="02020603050405020304" pitchFamily="18" charset="0"/>
                <a:cs typeface="Times New Roman" panose="02020603050405020304" pitchFamily="18" charset="0"/>
              </a:rPr>
              <a:t>	29(3</a:t>
            </a:r>
            <a:r>
              <a:rPr lang="en-US" sz="2800" dirty="0">
                <a:latin typeface="Times New Roman" panose="02020603050405020304" pitchFamily="18" charset="0"/>
                <a:cs typeface="Times New Roman" panose="02020603050405020304" pitchFamily="18" charset="0"/>
              </a:rPr>
              <a:t>):233-258.</a:t>
            </a:r>
          </a:p>
          <a:p>
            <a:r>
              <a:rPr lang="en-US" sz="2800" dirty="0">
                <a:latin typeface="Times New Roman" panose="02020603050405020304" pitchFamily="18" charset="0"/>
                <a:cs typeface="Times New Roman" panose="02020603050405020304" pitchFamily="18" charset="0"/>
              </a:rPr>
              <a:t>Knudsen, H. K. &amp; Roman, P. M. (2004). Modeling the use of innovations in private treatment </a:t>
            </a:r>
          </a:p>
          <a:p>
            <a:pPr marL="0" indent="0">
              <a:buNone/>
            </a:pPr>
            <a:r>
              <a:rPr lang="en-US" sz="2800" dirty="0" smtClean="0">
                <a:latin typeface="Times New Roman" panose="02020603050405020304" pitchFamily="18" charset="0"/>
                <a:cs typeface="Times New Roman" panose="02020603050405020304" pitchFamily="18" charset="0"/>
              </a:rPr>
              <a:t>	Organizations</a:t>
            </a:r>
            <a:r>
              <a:rPr lang="en-US" sz="2800" dirty="0">
                <a:latin typeface="Times New Roman" panose="02020603050405020304" pitchFamily="18" charset="0"/>
                <a:cs typeface="Times New Roman" panose="02020603050405020304" pitchFamily="18" charset="0"/>
              </a:rPr>
              <a:t>: The role of absorptive capacity. </a:t>
            </a:r>
            <a:r>
              <a:rPr lang="en-US" sz="2800" i="1" dirty="0">
                <a:latin typeface="Times New Roman" panose="02020603050405020304" pitchFamily="18" charset="0"/>
                <a:cs typeface="Times New Roman" panose="02020603050405020304" pitchFamily="18" charset="0"/>
              </a:rPr>
              <a:t>Journal of Substance Abuse Treatment, </a:t>
            </a:r>
            <a:r>
              <a:rPr lang="en-US" sz="2800" i="1" dirty="0" smtClean="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26:51-59</a:t>
            </a:r>
            <a:endParaRPr lang="en-US" sz="2800" dirty="0">
              <a:latin typeface="Times New Roman" panose="02020603050405020304" pitchFamily="18" charset="0"/>
              <a:cs typeface="Times New Roman" panose="02020603050405020304" pitchFamily="18" charset="0"/>
            </a:endParaRPr>
          </a:p>
          <a:p>
            <a:pPr marL="0" indent="0">
              <a:buNone/>
            </a:pPr>
            <a:r>
              <a:rPr lang="en-US" sz="2100"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628698"/>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161</TotalTime>
  <Words>1550</Words>
  <Application>Microsoft Office PowerPoint</Application>
  <PresentationFormat>Custom</PresentationFormat>
  <Paragraphs>68</Paragraphs>
  <Slides>13</Slides>
  <Notes>10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Facet</vt:lpstr>
      <vt:lpstr>PSYCHOLOGY </vt:lpstr>
      <vt:lpstr>INTRODUCTION </vt:lpstr>
      <vt:lpstr>Risk Factors for Substance Abuse in Teenagers </vt:lpstr>
      <vt:lpstr>Methods of Preventing Substance Abuse among Teenagers The methods are based on the unique age and experiences that teenagers face during this time as well as their psychological predicament at the time.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 </vt:lpstr>
      <vt:lpstr>Reference List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Preventing Substance Abuse among Teenagers</dc:title>
  <dc:creator>Tujikaze</dc:creator>
  <cp:lastModifiedBy>Kanyoi</cp:lastModifiedBy>
  <cp:revision>23</cp:revision>
  <dcterms:created xsi:type="dcterms:W3CDTF">2018-11-24T12:22:03Z</dcterms:created>
  <dcterms:modified xsi:type="dcterms:W3CDTF">2018-12-06T13:37:54Z</dcterms:modified>
</cp:coreProperties>
</file>